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24" r:id="rId1"/>
  </p:sldMasterIdLst>
  <p:sldIdLst>
    <p:sldId id="256" r:id="rId2"/>
    <p:sldId id="274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9" r:id="rId15"/>
    <p:sldId id="271" r:id="rId16"/>
    <p:sldId id="275" r:id="rId17"/>
    <p:sldId id="276" r:id="rId18"/>
    <p:sldId id="272" r:id="rId19"/>
    <p:sldId id="273" r:id="rId20"/>
    <p:sldId id="268" r:id="rId21"/>
    <p:sldId id="270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51"/>
  </p:normalViewPr>
  <p:slideViewPr>
    <p:cSldViewPr snapToGrid="0" snapToObjects="1">
      <p:cViewPr varScale="1">
        <p:scale>
          <a:sx n="121" d="100"/>
          <a:sy n="121" d="100"/>
        </p:scale>
        <p:origin x="20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gif>
</file>

<file path=ppt/media/image11.gif>
</file>

<file path=ppt/media/image12.gif>
</file>

<file path=ppt/media/image13.jpeg>
</file>

<file path=ppt/media/image14.gif>
</file>

<file path=ppt/media/image2.gif>
</file>

<file path=ppt/media/image3.gif>
</file>

<file path=ppt/media/image4.jpeg>
</file>

<file path=ppt/media/image5.jpeg>
</file>

<file path=ppt/media/image6.gif>
</file>

<file path=ppt/media/image7.gif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9E1D1-E4B2-8642-93E8-A77F422BA53D}" type="datetimeFigureOut">
              <a:rPr lang="en-US" smtClean="0"/>
              <a:t>3/10/19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66DDC-17DF-3A48-AF78-2607455189E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9E1D1-E4B2-8642-93E8-A77F422BA53D}" type="datetimeFigureOut">
              <a:rPr lang="en-US" smtClean="0"/>
              <a:t>3/10/19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66DDC-17DF-3A48-AF78-2607455189E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9E1D1-E4B2-8642-93E8-A77F422BA53D}" type="datetimeFigureOut">
              <a:rPr lang="en-US" smtClean="0"/>
              <a:t>3/10/19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66DDC-17DF-3A48-AF78-2607455189EB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9E1D1-E4B2-8642-93E8-A77F422BA53D}" type="datetimeFigureOut">
              <a:rPr lang="en-US" smtClean="0"/>
              <a:t>3/10/19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66DDC-17DF-3A48-AF78-2607455189E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9E1D1-E4B2-8642-93E8-A77F422BA53D}" type="datetimeFigureOut">
              <a:rPr lang="en-US" smtClean="0"/>
              <a:t>3/10/19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66DDC-17DF-3A48-AF78-2607455189EB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9E1D1-E4B2-8642-93E8-A77F422BA53D}" type="datetimeFigureOut">
              <a:rPr lang="en-US" smtClean="0"/>
              <a:t>3/10/19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66DDC-17DF-3A48-AF78-2607455189E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9E1D1-E4B2-8642-93E8-A77F422BA53D}" type="datetimeFigureOut">
              <a:rPr lang="en-US" smtClean="0"/>
              <a:t>3/10/19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66DDC-17DF-3A48-AF78-2607455189E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9E1D1-E4B2-8642-93E8-A77F422BA53D}" type="datetimeFigureOut">
              <a:rPr lang="en-US" smtClean="0"/>
              <a:t>3/10/19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66DDC-17DF-3A48-AF78-2607455189E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9E1D1-E4B2-8642-93E8-A77F422BA53D}" type="datetimeFigureOut">
              <a:rPr lang="en-US" smtClean="0"/>
              <a:t>3/10/19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66DDC-17DF-3A48-AF78-2607455189E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9E1D1-E4B2-8642-93E8-A77F422BA53D}" type="datetimeFigureOut">
              <a:rPr lang="en-US" smtClean="0"/>
              <a:t>3/10/19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66DDC-17DF-3A48-AF78-2607455189E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9E1D1-E4B2-8642-93E8-A77F422BA53D}" type="datetimeFigureOut">
              <a:rPr lang="en-US" smtClean="0"/>
              <a:t>3/10/19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66DDC-17DF-3A48-AF78-2607455189E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9E1D1-E4B2-8642-93E8-A77F422BA53D}" type="datetimeFigureOut">
              <a:rPr lang="en-US" smtClean="0"/>
              <a:t>3/10/19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66DDC-17DF-3A48-AF78-2607455189E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9E1D1-E4B2-8642-93E8-A77F422BA53D}" type="datetimeFigureOut">
              <a:rPr lang="en-US" smtClean="0"/>
              <a:t>3/10/19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66DDC-17DF-3A48-AF78-2607455189E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9E1D1-E4B2-8642-93E8-A77F422BA53D}" type="datetimeFigureOut">
              <a:rPr lang="en-US" smtClean="0"/>
              <a:t>3/10/19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66DDC-17DF-3A48-AF78-2607455189E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9E1D1-E4B2-8642-93E8-A77F422BA53D}" type="datetimeFigureOut">
              <a:rPr lang="en-US" smtClean="0"/>
              <a:t>3/10/19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66DDC-17DF-3A48-AF78-2607455189E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C9E1D1-E4B2-8642-93E8-A77F422BA53D}" type="datetimeFigureOut">
              <a:rPr lang="en-US" smtClean="0"/>
              <a:t>3/10/19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66DDC-17DF-3A48-AF78-2607455189E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C9E1D1-E4B2-8642-93E8-A77F422BA53D}" type="datetimeFigureOut">
              <a:rPr lang="en-US" smtClean="0"/>
              <a:t>3/10/19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A8C66DDC-17DF-3A48-AF78-2607455189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5122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25" r:id="rId1"/>
    <p:sldLayoutId id="2147484026" r:id="rId2"/>
    <p:sldLayoutId id="2147484027" r:id="rId3"/>
    <p:sldLayoutId id="2147484028" r:id="rId4"/>
    <p:sldLayoutId id="2147484029" r:id="rId5"/>
    <p:sldLayoutId id="2147484030" r:id="rId6"/>
    <p:sldLayoutId id="2147484031" r:id="rId7"/>
    <p:sldLayoutId id="2147484032" r:id="rId8"/>
    <p:sldLayoutId id="2147484033" r:id="rId9"/>
    <p:sldLayoutId id="2147484034" r:id="rId10"/>
    <p:sldLayoutId id="2147484035" r:id="rId11"/>
    <p:sldLayoutId id="2147484036" r:id="rId12"/>
    <p:sldLayoutId id="2147484037" r:id="rId13"/>
    <p:sldLayoutId id="2147484038" r:id="rId14"/>
    <p:sldLayoutId id="2147484039" r:id="rId15"/>
    <p:sldLayoutId id="2147484040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gi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gi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gi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gi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nickruffilo@gmail.com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kizu514.com/blog/install-php7-and-composer-on-windows-10/" TargetMode="External"/><Relationship Id="rId4" Type="http://schemas.openxmlformats.org/officeDocument/2006/relationships/hyperlink" Target="https://docs.python-guide.org/starting/install3/osx/" TargetMode="External"/><Relationship Id="rId5" Type="http://schemas.openxmlformats.org/officeDocument/2006/relationships/hyperlink" Target="https://www.python.org/downloads/windows/" TargetMode="External"/><Relationship Id="rId6" Type="http://schemas.openxmlformats.org/officeDocument/2006/relationships/hyperlink" Target="https://imagemagick.org/script/download.php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indows.php.net/download#php-7.3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gif"/><Relationship Id="rId3" Type="http://schemas.openxmlformats.org/officeDocument/2006/relationships/image" Target="../media/image3.g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Relationship Id="rId3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gi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g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gi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mage result for all the things mem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342" y="842963"/>
            <a:ext cx="8036383" cy="6015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0"/>
            <a:ext cx="7766936" cy="1646302"/>
          </a:xfrm>
        </p:spPr>
        <p:txBody>
          <a:bodyPr/>
          <a:lstStyle/>
          <a:p>
            <a:r>
              <a:rPr lang="en-US" dirty="0" smtClean="0"/>
              <a:t>Automate all the things!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1646302"/>
            <a:ext cx="7766936" cy="1096899"/>
          </a:xfrm>
        </p:spPr>
        <p:txBody>
          <a:bodyPr/>
          <a:lstStyle/>
          <a:p>
            <a:r>
              <a:rPr lang="en-US" dirty="0" smtClean="0"/>
              <a:t>Scripting made easy</a:t>
            </a:r>
          </a:p>
          <a:p>
            <a:r>
              <a:rPr lang="en-US" dirty="0" smtClean="0"/>
              <a:t>By Nick Ruffilo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7559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#3 - Ask 1,000,000 Questions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7263" y="1320800"/>
            <a:ext cx="4165600" cy="553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618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#4 </a:t>
            </a:r>
            <a:r>
              <a:rPr lang="mr-IN" dirty="0" smtClean="0"/>
              <a:t>–</a:t>
            </a:r>
            <a:r>
              <a:rPr lang="en-US" dirty="0" smtClean="0"/>
              <a:t> Get frustrated, get </a:t>
            </a:r>
            <a:r>
              <a:rPr lang="en-US" dirty="0"/>
              <a:t>o</a:t>
            </a:r>
            <a:r>
              <a:rPr lang="en-US" dirty="0" smtClean="0"/>
              <a:t>ver </a:t>
            </a:r>
            <a:r>
              <a:rPr lang="en-US" dirty="0"/>
              <a:t>i</a:t>
            </a:r>
            <a:r>
              <a:rPr lang="en-US" dirty="0" smtClean="0"/>
              <a:t>t (repeat)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9008" y="1665006"/>
            <a:ext cx="5973320" cy="4778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4688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#5 </a:t>
            </a:r>
            <a:r>
              <a:rPr lang="mr-IN" dirty="0" smtClean="0"/>
              <a:t>–</a:t>
            </a:r>
            <a:r>
              <a:rPr lang="en-US" dirty="0" smtClean="0"/>
              <a:t> Break things down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088" y="1509713"/>
            <a:ext cx="6350000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866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Coding is really problem solving + jigsaw puzzles</a:t>
            </a:r>
            <a:endParaRPr lang="en-US" dirty="0"/>
          </a:p>
        </p:txBody>
      </p:sp>
      <p:pic>
        <p:nvPicPr>
          <p:cNvPr id="3074" name="Picture 2" descr="mage result for jigsaw puzzl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4980" y="2127030"/>
            <a:ext cx="5513169" cy="4134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26431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Have confidence that you can do it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1868" y="1583558"/>
            <a:ext cx="4927600" cy="492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4968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Don’t do it alone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Php.net</a:t>
            </a:r>
            <a:endParaRPr lang="en-US" dirty="0" smtClean="0"/>
          </a:p>
          <a:p>
            <a:r>
              <a:rPr lang="en-US" dirty="0" smtClean="0"/>
              <a:t>Me: </a:t>
            </a:r>
            <a:r>
              <a:rPr lang="en-US" dirty="0" smtClean="0">
                <a:hlinkClick r:id="rId2"/>
              </a:rPr>
              <a:t>nickruffilo@gmail.com</a:t>
            </a:r>
            <a:r>
              <a:rPr lang="en-US" dirty="0" smtClean="0"/>
              <a:t> or @</a:t>
            </a:r>
            <a:r>
              <a:rPr lang="en-US" dirty="0" err="1" smtClean="0"/>
              <a:t>nickruffilo</a:t>
            </a:r>
            <a:r>
              <a:rPr lang="en-US" dirty="0" smtClean="0"/>
              <a:t> on twitter</a:t>
            </a:r>
          </a:p>
          <a:p>
            <a:r>
              <a:rPr lang="en-US" dirty="0" smtClean="0"/>
              <a:t>The search engine of your choice</a:t>
            </a:r>
          </a:p>
          <a:p>
            <a:r>
              <a:rPr lang="en-US" dirty="0" smtClean="0"/>
              <a:t>A co-worker</a:t>
            </a:r>
          </a:p>
          <a:p>
            <a:r>
              <a:rPr lang="en-US" dirty="0" smtClean="0"/>
              <a:t>Books</a:t>
            </a:r>
          </a:p>
          <a:p>
            <a:r>
              <a:rPr lang="en-US" dirty="0" smtClean="0"/>
              <a:t>Other People’s Code (GitHub, Stack Overflow, </a:t>
            </a:r>
            <a:r>
              <a:rPr lang="en-US" dirty="0" err="1" smtClean="0"/>
              <a:t>etc</a:t>
            </a:r>
            <a:r>
              <a:rPr lang="mr-IN" dirty="0" smtClean="0"/>
              <a:t>…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57098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truth about coding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3084787" y="2133599"/>
            <a:ext cx="1576552" cy="893380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smtClean="0"/>
              <a:t>Other </a:t>
            </a:r>
            <a:r>
              <a:rPr lang="en-US" sz="1400" dirty="0" smtClean="0"/>
              <a:t>Coding Knowledge</a:t>
            </a:r>
            <a:endParaRPr lang="en-US" sz="1400" dirty="0"/>
          </a:p>
        </p:txBody>
      </p:sp>
      <p:sp>
        <p:nvSpPr>
          <p:cNvPr id="6" name="Oval 5"/>
          <p:cNvSpPr/>
          <p:nvPr/>
        </p:nvSpPr>
        <p:spPr>
          <a:xfrm>
            <a:off x="3773214" y="2580289"/>
            <a:ext cx="1576552" cy="893380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smtClean="0"/>
              <a:t>Other </a:t>
            </a:r>
            <a:r>
              <a:rPr lang="en-US" sz="1400" dirty="0" smtClean="0"/>
              <a:t>Coding Knowledge</a:t>
            </a:r>
            <a:endParaRPr lang="en-US" sz="1400" dirty="0"/>
          </a:p>
        </p:txBody>
      </p:sp>
      <p:sp>
        <p:nvSpPr>
          <p:cNvPr id="7" name="Oval 6"/>
          <p:cNvSpPr/>
          <p:nvPr/>
        </p:nvSpPr>
        <p:spPr>
          <a:xfrm>
            <a:off x="4088525" y="1808655"/>
            <a:ext cx="1576552" cy="893380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smtClean="0"/>
              <a:t>Other </a:t>
            </a:r>
            <a:r>
              <a:rPr lang="en-US" sz="1400" dirty="0" smtClean="0"/>
              <a:t>Coding Knowledge</a:t>
            </a:r>
            <a:endParaRPr lang="en-US" sz="1400" dirty="0"/>
          </a:p>
        </p:txBody>
      </p:sp>
      <p:sp>
        <p:nvSpPr>
          <p:cNvPr id="8" name="Oval 7"/>
          <p:cNvSpPr/>
          <p:nvPr/>
        </p:nvSpPr>
        <p:spPr>
          <a:xfrm>
            <a:off x="2984938" y="2982310"/>
            <a:ext cx="1576552" cy="893380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smtClean="0"/>
              <a:t>Other </a:t>
            </a:r>
            <a:r>
              <a:rPr lang="en-US" sz="1400" dirty="0" smtClean="0"/>
              <a:t>Coding Knowledge</a:t>
            </a:r>
            <a:endParaRPr lang="en-US" sz="1400" dirty="0"/>
          </a:p>
        </p:txBody>
      </p:sp>
      <p:sp>
        <p:nvSpPr>
          <p:cNvPr id="9" name="Oval 8"/>
          <p:cNvSpPr/>
          <p:nvPr/>
        </p:nvSpPr>
        <p:spPr>
          <a:xfrm>
            <a:off x="3584027" y="3617310"/>
            <a:ext cx="2081049" cy="1310290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smtClean="0"/>
              <a:t>Other </a:t>
            </a:r>
            <a:r>
              <a:rPr lang="en-US" sz="1400" dirty="0" smtClean="0"/>
              <a:t>Coding Knowledge</a:t>
            </a:r>
            <a:endParaRPr lang="en-US" sz="1400" dirty="0"/>
          </a:p>
        </p:txBody>
      </p:sp>
      <p:sp>
        <p:nvSpPr>
          <p:cNvPr id="10" name="Oval 9"/>
          <p:cNvSpPr/>
          <p:nvPr/>
        </p:nvSpPr>
        <p:spPr>
          <a:xfrm>
            <a:off x="4424856" y="3281855"/>
            <a:ext cx="1082565" cy="559676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smtClean="0"/>
              <a:t>Other </a:t>
            </a:r>
            <a:r>
              <a:rPr lang="en-US" sz="1400" dirty="0" smtClean="0"/>
              <a:t>Coding Knowledge</a:t>
            </a:r>
            <a:endParaRPr lang="en-US" sz="1400" dirty="0"/>
          </a:p>
        </p:txBody>
      </p:sp>
      <p:sp>
        <p:nvSpPr>
          <p:cNvPr id="11" name="Oval 10"/>
          <p:cNvSpPr/>
          <p:nvPr/>
        </p:nvSpPr>
        <p:spPr>
          <a:xfrm>
            <a:off x="4805856" y="2755025"/>
            <a:ext cx="1576552" cy="893380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smtClean="0"/>
              <a:t>Other </a:t>
            </a:r>
            <a:r>
              <a:rPr lang="en-US" sz="1400" dirty="0" smtClean="0"/>
              <a:t>Coding Knowledge</a:t>
            </a:r>
            <a:endParaRPr lang="en-US" sz="1400" dirty="0"/>
          </a:p>
        </p:txBody>
      </p:sp>
      <p:sp>
        <p:nvSpPr>
          <p:cNvPr id="12" name="Oval 11"/>
          <p:cNvSpPr/>
          <p:nvPr/>
        </p:nvSpPr>
        <p:spPr>
          <a:xfrm>
            <a:off x="4958256" y="1724353"/>
            <a:ext cx="2354316" cy="1347516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smtClean="0"/>
              <a:t>Other </a:t>
            </a:r>
            <a:r>
              <a:rPr lang="en-US" sz="1400" dirty="0" smtClean="0"/>
              <a:t>Coding Knowledge</a:t>
            </a:r>
            <a:endParaRPr lang="en-US" sz="1400" dirty="0"/>
          </a:p>
        </p:txBody>
      </p:sp>
      <p:sp>
        <p:nvSpPr>
          <p:cNvPr id="13" name="Oval 12"/>
          <p:cNvSpPr/>
          <p:nvPr/>
        </p:nvSpPr>
        <p:spPr>
          <a:xfrm>
            <a:off x="4975335" y="3449583"/>
            <a:ext cx="1576552" cy="893380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Other Coding Knowledge</a:t>
            </a:r>
            <a:endParaRPr lang="en-US" sz="1400" dirty="0"/>
          </a:p>
        </p:txBody>
      </p:sp>
      <p:sp>
        <p:nvSpPr>
          <p:cNvPr id="14" name="Oval 13"/>
          <p:cNvSpPr/>
          <p:nvPr/>
        </p:nvSpPr>
        <p:spPr>
          <a:xfrm>
            <a:off x="5675587" y="2865601"/>
            <a:ext cx="1576552" cy="893380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smtClean="0"/>
              <a:t>Other </a:t>
            </a:r>
            <a:r>
              <a:rPr lang="en-US" sz="1400" dirty="0" smtClean="0"/>
              <a:t>Coding Knowledge</a:t>
            </a:r>
            <a:endParaRPr lang="en-US" sz="1400" dirty="0"/>
          </a:p>
        </p:txBody>
      </p:sp>
      <p:sp>
        <p:nvSpPr>
          <p:cNvPr id="15" name="Oval 14"/>
          <p:cNvSpPr/>
          <p:nvPr/>
        </p:nvSpPr>
        <p:spPr>
          <a:xfrm>
            <a:off x="5290645" y="4123558"/>
            <a:ext cx="1091763" cy="570624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smtClean="0"/>
              <a:t>Other </a:t>
            </a:r>
            <a:r>
              <a:rPr lang="en-US" sz="1400" dirty="0" smtClean="0"/>
              <a:t>Coding Knowledge</a:t>
            </a:r>
            <a:endParaRPr lang="en-US" sz="1400" dirty="0"/>
          </a:p>
        </p:txBody>
      </p:sp>
      <p:sp>
        <p:nvSpPr>
          <p:cNvPr id="16" name="Oval 15"/>
          <p:cNvSpPr/>
          <p:nvPr/>
        </p:nvSpPr>
        <p:spPr>
          <a:xfrm>
            <a:off x="5791199" y="3638985"/>
            <a:ext cx="2151996" cy="1395469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smtClean="0"/>
              <a:t>Other </a:t>
            </a:r>
            <a:r>
              <a:rPr lang="en-US" sz="1400" dirty="0" smtClean="0"/>
              <a:t>Coding Knowledge</a:t>
            </a:r>
            <a:endParaRPr lang="en-US" sz="1400" dirty="0"/>
          </a:p>
        </p:txBody>
      </p:sp>
      <p:sp>
        <p:nvSpPr>
          <p:cNvPr id="17" name="Oval 16"/>
          <p:cNvSpPr/>
          <p:nvPr/>
        </p:nvSpPr>
        <p:spPr>
          <a:xfrm>
            <a:off x="6524296" y="2179143"/>
            <a:ext cx="2318116" cy="1469261"/>
          </a:xfrm>
          <a:prstGeom prst="ellipse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smtClean="0"/>
              <a:t>Other </a:t>
            </a:r>
            <a:r>
              <a:rPr lang="en-US" sz="1400" dirty="0" smtClean="0"/>
              <a:t>Coding Knowledge</a:t>
            </a:r>
            <a:endParaRPr lang="en-US" sz="1400" dirty="0"/>
          </a:p>
        </p:txBody>
      </p:sp>
      <p:sp>
        <p:nvSpPr>
          <p:cNvPr id="18" name="Cloud 17"/>
          <p:cNvSpPr/>
          <p:nvPr/>
        </p:nvSpPr>
        <p:spPr>
          <a:xfrm>
            <a:off x="2119148" y="1017533"/>
            <a:ext cx="7739555" cy="4822933"/>
          </a:xfrm>
          <a:prstGeom prst="cloud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1093076" y="3026979"/>
            <a:ext cx="1576552" cy="89338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My Coding Knowledge</a:t>
            </a:r>
            <a:endParaRPr lang="en-US" sz="1400" dirty="0"/>
          </a:p>
        </p:txBody>
      </p:sp>
      <p:sp>
        <p:nvSpPr>
          <p:cNvPr id="19" name="TextBox 18"/>
          <p:cNvSpPr txBox="1"/>
          <p:nvPr/>
        </p:nvSpPr>
        <p:spPr>
          <a:xfrm>
            <a:off x="4516823" y="6001545"/>
            <a:ext cx="3426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Internet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48914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good rule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a task is one-off and will take you less than 20 minutes by hand, don’t automate</a:t>
            </a:r>
          </a:p>
          <a:p>
            <a:r>
              <a:rPr lang="en-US" dirty="0" smtClean="0"/>
              <a:t>If a task is repeatable, but will likely takes you less than 5 minutes per week, it’s probably not worth automating</a:t>
            </a:r>
          </a:p>
          <a:p>
            <a:r>
              <a:rPr lang="en-US" dirty="0" smtClean="0"/>
              <a:t>If a task is highly repetitive, it’s usually worth automating</a:t>
            </a:r>
          </a:p>
          <a:p>
            <a:r>
              <a:rPr lang="en-US" dirty="0" smtClean="0"/>
              <a:t>If a task has very specific conditions, it’s likely worth augmenting (hybrid of automating and manual)</a:t>
            </a:r>
          </a:p>
          <a:p>
            <a:r>
              <a:rPr lang="en-US" dirty="0" smtClean="0"/>
              <a:t>Automating something for the first time could take between 10 minutes and 10 hours</a:t>
            </a:r>
            <a:r>
              <a:rPr lang="mr-IN" dirty="0" smtClean="0"/>
              <a:t>…</a:t>
            </a:r>
            <a:r>
              <a:rPr lang="en-US" smtClean="0"/>
              <a:t>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03308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note on language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Popular Scripting Languages:</a:t>
            </a:r>
          </a:p>
          <a:p>
            <a:pPr lvl="1"/>
            <a:r>
              <a:rPr lang="en-US" dirty="0" smtClean="0"/>
              <a:t>PHP</a:t>
            </a:r>
          </a:p>
          <a:p>
            <a:pPr lvl="1"/>
            <a:r>
              <a:rPr lang="en-US" dirty="0" smtClean="0"/>
              <a:t>Python</a:t>
            </a:r>
          </a:p>
          <a:p>
            <a:pPr lvl="1"/>
            <a:r>
              <a:rPr lang="en-US" dirty="0" smtClean="0"/>
              <a:t>Node (JavaScript)</a:t>
            </a:r>
          </a:p>
          <a:p>
            <a:pPr lvl="1"/>
            <a:r>
              <a:rPr lang="en-US" dirty="0" smtClean="0"/>
              <a:t>Ruby / Ruby on Rails (</a:t>
            </a:r>
            <a:r>
              <a:rPr lang="en-US" dirty="0" err="1" smtClean="0"/>
              <a:t>RoR</a:t>
            </a:r>
            <a:r>
              <a:rPr lang="en-US" dirty="0" smtClean="0"/>
              <a:t>)</a:t>
            </a:r>
          </a:p>
          <a:p>
            <a:r>
              <a:rPr lang="en-US" dirty="0" smtClean="0"/>
              <a:t>It’s like learning a foreign language</a:t>
            </a:r>
          </a:p>
          <a:p>
            <a:pPr lvl="1"/>
            <a:r>
              <a:rPr lang="en-US" dirty="0" smtClean="0"/>
              <a:t>Different (but similar) grammar</a:t>
            </a:r>
          </a:p>
          <a:p>
            <a:pPr lvl="1"/>
            <a:r>
              <a:rPr lang="en-US" dirty="0" smtClean="0"/>
              <a:t>Different words</a:t>
            </a:r>
          </a:p>
          <a:p>
            <a:pPr lvl="1"/>
            <a:r>
              <a:rPr lang="en-US" dirty="0" smtClean="0"/>
              <a:t>Significantly smaller vocabulary (50? Total keyword/functions/variable types)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24592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PHP On Mac </a:t>
            </a:r>
            <a:r>
              <a:rPr lang="mr-IN" dirty="0" smtClean="0"/>
              <a:t>–</a:t>
            </a:r>
            <a:r>
              <a:rPr lang="en-US" dirty="0" smtClean="0"/>
              <a:t> Comes preinstalled (version 5.2 </a:t>
            </a:r>
            <a:r>
              <a:rPr lang="mr-IN" dirty="0" smtClean="0"/>
              <a:t>–</a:t>
            </a:r>
            <a:r>
              <a:rPr lang="en-US" dirty="0" smtClean="0"/>
              <a:t> a bit old, but still great)</a:t>
            </a:r>
          </a:p>
          <a:p>
            <a:r>
              <a:rPr lang="en-US" dirty="0"/>
              <a:t>Windows: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windows.php.net/download#php-7.3</a:t>
            </a:r>
            <a:endParaRPr lang="en-US" dirty="0" smtClean="0"/>
          </a:p>
          <a:p>
            <a:pPr lvl="1"/>
            <a:r>
              <a:rPr lang="en-US" dirty="0">
                <a:hlinkClick r:id="rId3"/>
              </a:rPr>
              <a:t>http://kizu514.com/blog/install-php7-and-composer-on-windows-10/</a:t>
            </a:r>
            <a:endParaRPr lang="en-US" dirty="0" smtClean="0"/>
          </a:p>
          <a:p>
            <a:r>
              <a:rPr lang="en-US" dirty="0" smtClean="0"/>
              <a:t>Python on </a:t>
            </a:r>
            <a:r>
              <a:rPr lang="en-US" dirty="0"/>
              <a:t>Mac: </a:t>
            </a:r>
            <a:r>
              <a:rPr lang="en-US" dirty="0">
                <a:hlinkClick r:id="rId4"/>
              </a:rPr>
              <a:t>https://docs.python-guide.org/starting/install3/osx</a:t>
            </a:r>
            <a:r>
              <a:rPr lang="en-US" dirty="0" smtClean="0">
                <a:hlinkClick r:id="rId4"/>
              </a:rPr>
              <a:t>/</a:t>
            </a:r>
            <a:endParaRPr lang="en-US" dirty="0" smtClean="0"/>
          </a:p>
          <a:p>
            <a:r>
              <a:rPr lang="en-US" dirty="0" smtClean="0"/>
              <a:t>Python on </a:t>
            </a:r>
            <a:r>
              <a:rPr lang="en-US" dirty="0"/>
              <a:t>Windows: </a:t>
            </a:r>
            <a:r>
              <a:rPr lang="en-US" dirty="0">
                <a:hlinkClick r:id="rId5"/>
              </a:rPr>
              <a:t>https://www.python.org/downloads/windows</a:t>
            </a:r>
            <a:r>
              <a:rPr lang="en-US" dirty="0" smtClean="0">
                <a:hlinkClick r:id="rId5"/>
              </a:rPr>
              <a:t>/</a:t>
            </a:r>
            <a:endParaRPr lang="en-US" dirty="0" smtClean="0"/>
          </a:p>
          <a:p>
            <a:endParaRPr lang="en-US" dirty="0"/>
          </a:p>
          <a:p>
            <a:r>
              <a:rPr lang="en-US" dirty="0"/>
              <a:t>Image </a:t>
            </a:r>
            <a:r>
              <a:rPr lang="en-US" dirty="0" err="1"/>
              <a:t>Magick</a:t>
            </a:r>
            <a:r>
              <a:rPr lang="en-US" dirty="0"/>
              <a:t>: </a:t>
            </a:r>
            <a:r>
              <a:rPr lang="en-US" dirty="0">
                <a:hlinkClick r:id="rId6"/>
              </a:rPr>
              <a:t>https://</a:t>
            </a:r>
            <a:r>
              <a:rPr lang="en-US" dirty="0" smtClean="0">
                <a:hlinkClick r:id="rId6"/>
              </a:rPr>
              <a:t>imagemagick.org/script/download.php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2313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Unlocking the secret to learn anything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Who has coded before (besides HTML/CSS)?</a:t>
            </a:r>
          </a:p>
          <a:p>
            <a:endParaRPr lang="en-US" dirty="0"/>
          </a:p>
          <a:p>
            <a:r>
              <a:rPr lang="en-US" dirty="0" smtClean="0"/>
              <a:t>Who has a computer science degree?</a:t>
            </a:r>
          </a:p>
          <a:p>
            <a:endParaRPr lang="en-US" dirty="0"/>
          </a:p>
          <a:p>
            <a:r>
              <a:rPr lang="en-US" dirty="0" smtClean="0"/>
              <a:t>Who survived algebra?</a:t>
            </a:r>
          </a:p>
          <a:p>
            <a:endParaRPr lang="en-US" dirty="0"/>
          </a:p>
          <a:p>
            <a:r>
              <a:rPr lang="en-US" dirty="0" smtClean="0"/>
              <a:t>Who has ever written something before?</a:t>
            </a:r>
          </a:p>
          <a:p>
            <a:endParaRPr lang="en-US" dirty="0"/>
          </a:p>
          <a:p>
            <a:r>
              <a:rPr lang="en-US" dirty="0" smtClean="0"/>
              <a:t>Who here struggles with confidence sometimes?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6414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Here’s some pieces that’ll get you started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Reading &amp; Writing to Files</a:t>
            </a:r>
          </a:p>
          <a:p>
            <a:r>
              <a:rPr lang="en-US" dirty="0" smtClean="0"/>
              <a:t>Running Commands</a:t>
            </a:r>
          </a:p>
          <a:p>
            <a:r>
              <a:rPr lang="en-US" dirty="0" smtClean="0"/>
              <a:t>Basics of Variables</a:t>
            </a:r>
          </a:p>
          <a:p>
            <a:r>
              <a:rPr lang="en-US" dirty="0" smtClean="0"/>
              <a:t>Find and Replace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4601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Lets get coding!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08712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It’s all about the attitude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680" y="1744663"/>
            <a:ext cx="4435365" cy="3326524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5550" y="3081336"/>
            <a:ext cx="5081586" cy="3318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9619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TIME!</a:t>
            </a:r>
            <a:endParaRPr lang="en-US" dirty="0"/>
          </a:p>
        </p:txBody>
      </p:sp>
      <p:pic>
        <p:nvPicPr>
          <p:cNvPr id="2050" name="Picture 2" descr="mage result for solo cup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5888" y="2092854"/>
            <a:ext cx="3253846" cy="32538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mage result for duct tap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3501" y="2092854"/>
            <a:ext cx="3748087" cy="3748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066471" y="1270000"/>
            <a:ext cx="6643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You’re thirsty, but your cup has a hole in it</a:t>
            </a:r>
            <a:r>
              <a:rPr lang="mr-IN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5345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There’s not one right way...</a:t>
            </a:r>
            <a:br>
              <a:rPr lang="en-US" dirty="0" smtClean="0"/>
            </a:br>
            <a:r>
              <a:rPr lang="en-US" dirty="0" smtClean="0"/>
              <a:t>It doesn’t have to be optimal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Small piece of tape inverted in the middle of large piece covering the hole</a:t>
            </a:r>
          </a:p>
          <a:p>
            <a:r>
              <a:rPr lang="en-US" dirty="0" smtClean="0"/>
              <a:t>Small piece of tape on the inside of the cup</a:t>
            </a:r>
          </a:p>
          <a:p>
            <a:r>
              <a:rPr lang="en-US" dirty="0" smtClean="0"/>
              <a:t>Small piece of tape on the outside of the cup</a:t>
            </a:r>
          </a:p>
          <a:p>
            <a:r>
              <a:rPr lang="en-US" dirty="0" smtClean="0"/>
              <a:t>Tons of tape reinforcing the tape that is placed going around the entire cup</a:t>
            </a:r>
          </a:p>
          <a:p>
            <a:r>
              <a:rPr lang="en-US" dirty="0" smtClean="0"/>
              <a:t>A new cup made entirely out of duct-tape</a:t>
            </a:r>
          </a:p>
          <a:p>
            <a:r>
              <a:rPr lang="en-US" dirty="0" smtClean="0"/>
              <a:t>Two people working together to overlap the cups for double protection</a:t>
            </a:r>
          </a:p>
          <a:p>
            <a:r>
              <a:rPr lang="en-US" dirty="0" smtClean="0"/>
              <a:t>Drinking straight from the water fountain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5603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 you’ll let me</a:t>
            </a:r>
            <a:r>
              <a:rPr lang="mr-IN" dirty="0" smtClean="0"/>
              <a:t>…</a:t>
            </a:r>
            <a:r>
              <a:rPr lang="en-US" dirty="0" smtClean="0"/>
              <a:t> I can change your life.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275" y="1797050"/>
            <a:ext cx="7620000" cy="405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19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recipe for learning ANYTHING new.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9758" y="1570419"/>
            <a:ext cx="7527961" cy="4441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264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#1 </a:t>
            </a:r>
            <a:r>
              <a:rPr lang="mr-IN" dirty="0" smtClean="0"/>
              <a:t>–</a:t>
            </a:r>
            <a:r>
              <a:rPr lang="en-US" dirty="0" smtClean="0"/>
              <a:t> Want it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1376362"/>
            <a:ext cx="7509404" cy="4956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662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#2 - Know it is possible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3866" y="1270000"/>
            <a:ext cx="6823604" cy="5117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307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6770</TotalTime>
  <Words>513</Words>
  <Application>Microsoft Macintosh PowerPoint</Application>
  <PresentationFormat>Widescreen</PresentationFormat>
  <Paragraphs>86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Mangal</vt:lpstr>
      <vt:lpstr>Trebuchet MS</vt:lpstr>
      <vt:lpstr>Wingdings 3</vt:lpstr>
      <vt:lpstr>Arial</vt:lpstr>
      <vt:lpstr>Facet</vt:lpstr>
      <vt:lpstr>Automate all the things!</vt:lpstr>
      <vt:lpstr>Unlocking the secret to learn anything</vt:lpstr>
      <vt:lpstr>It’s all about the attitude</vt:lpstr>
      <vt:lpstr>CHALLENGE TIME!</vt:lpstr>
      <vt:lpstr>There’s not one right way... It doesn’t have to be optimal…</vt:lpstr>
      <vt:lpstr>If you’ll let me… I can change your life.</vt:lpstr>
      <vt:lpstr>The recipe for learning ANYTHING new.</vt:lpstr>
      <vt:lpstr>#1 – Want it</vt:lpstr>
      <vt:lpstr>#2 - Know it is possible</vt:lpstr>
      <vt:lpstr>#3 - Ask 1,000,000 Questions</vt:lpstr>
      <vt:lpstr>#4 – Get frustrated, get over it (repeat)</vt:lpstr>
      <vt:lpstr>#5 – Break things down</vt:lpstr>
      <vt:lpstr>Coding is really problem solving + jigsaw puzzles</vt:lpstr>
      <vt:lpstr>Have confidence that you can do it</vt:lpstr>
      <vt:lpstr>Don’t do it alone…</vt:lpstr>
      <vt:lpstr>The truth about coding…</vt:lpstr>
      <vt:lpstr>A good rule…</vt:lpstr>
      <vt:lpstr>A note on language</vt:lpstr>
      <vt:lpstr>Installation</vt:lpstr>
      <vt:lpstr>Here’s some pieces that’ll get you started…</vt:lpstr>
      <vt:lpstr>Lets get coding!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Automate all the things!</dc:title>
  <dc:creator>Ruffilo, Nick</dc:creator>
  <cp:lastModifiedBy>Ruffilo, Nick</cp:lastModifiedBy>
  <cp:revision>17</cp:revision>
  <dcterms:created xsi:type="dcterms:W3CDTF">2019-03-11T01:38:57Z</dcterms:created>
  <dcterms:modified xsi:type="dcterms:W3CDTF">2019-03-15T18:29:14Z</dcterms:modified>
</cp:coreProperties>
</file>

<file path=docProps/thumbnail.jpeg>
</file>